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lice" panose="020B0604020202020204" charset="0"/>
      <p:regular r:id="rId10"/>
    </p:embeddedFont>
    <p:embeddedFont>
      <p:font typeface="Arial Bold" panose="020B0704020202020204" pitchFamily="34" charset="0"/>
      <p:regular r:id="rId11"/>
      <p:bold r:id="rId12"/>
    </p:embeddedFont>
    <p:embeddedFont>
      <p:font typeface="Calibri (MS)" panose="020B0604020202020204" charset="0"/>
      <p:regular r:id="rId13"/>
    </p:embeddedFont>
    <p:embeddedFont>
      <p:font typeface="Calibri (MS)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2" autoAdjust="0"/>
  </p:normalViewPr>
  <p:slideViewPr>
    <p:cSldViewPr>
      <p:cViewPr varScale="1">
        <p:scale>
          <a:sx n="52" d="100"/>
          <a:sy n="52" d="100"/>
        </p:scale>
        <p:origin x="67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www.freepik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109032" y="117003"/>
            <a:ext cx="2700338" cy="863271"/>
            <a:chOff x="0" y="0"/>
            <a:chExt cx="3600450" cy="1151028"/>
          </a:xfrm>
        </p:grpSpPr>
        <p:sp>
          <p:nvSpPr>
            <p:cNvPr id="3" name="Freeform 3" descr="A close up of a sign  Description automatically generated"/>
            <p:cNvSpPr/>
            <p:nvPr/>
          </p:nvSpPr>
          <p:spPr>
            <a:xfrm>
              <a:off x="0" y="0"/>
              <a:ext cx="3600450" cy="1151001"/>
            </a:xfrm>
            <a:custGeom>
              <a:avLst/>
              <a:gdLst/>
              <a:ahLst/>
              <a:cxnLst/>
              <a:rect l="l" t="t" r="r" b="b"/>
              <a:pathLst>
                <a:path w="3600450" h="1151001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45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-19050"/>
            <a:ext cx="14758988" cy="1085852"/>
            <a:chOff x="0" y="0"/>
            <a:chExt cx="19678650" cy="1447802"/>
          </a:xfrm>
        </p:grpSpPr>
        <p:sp>
          <p:nvSpPr>
            <p:cNvPr id="10" name="Freeform 10" descr="A blue and white background  Description automatically generated with medium confidence"/>
            <p:cNvSpPr/>
            <p:nvPr/>
          </p:nvSpPr>
          <p:spPr>
            <a:xfrm>
              <a:off x="0" y="0"/>
              <a:ext cx="19678650" cy="1447800"/>
            </a:xfrm>
            <a:custGeom>
              <a:avLst/>
              <a:gdLst/>
              <a:ahLst/>
              <a:cxnLst/>
              <a:rect l="l" t="t" r="r" b="b"/>
              <a:pathLst>
                <a:path w="19678650" h="144780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t="-213488" r="-1645" b="-54999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4" name="Freeform 14" descr="A person sitting at a desk with a computer  Description automatically generated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91575" y="857250"/>
            <a:ext cx="7048500" cy="1504950"/>
            <a:chOff x="0" y="0"/>
            <a:chExt cx="9398000" cy="2006600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9347200" cy="1955800"/>
            </a:xfrm>
            <a:custGeom>
              <a:avLst/>
              <a:gdLst/>
              <a:ahLst/>
              <a:cxnLst/>
              <a:rect l="l" t="t" r="r" b="b"/>
              <a:pathLst>
                <a:path w="9347200" h="1955800">
                  <a:moveTo>
                    <a:pt x="0" y="326009"/>
                  </a:moveTo>
                  <a:cubicBezTo>
                    <a:pt x="0" y="145923"/>
                    <a:pt x="148971" y="0"/>
                    <a:pt x="332613" y="0"/>
                  </a:cubicBezTo>
                  <a:lnTo>
                    <a:pt x="9014587" y="0"/>
                  </a:lnTo>
                  <a:cubicBezTo>
                    <a:pt x="9198229" y="0"/>
                    <a:pt x="9347200" y="145923"/>
                    <a:pt x="9347200" y="326009"/>
                  </a:cubicBezTo>
                  <a:lnTo>
                    <a:pt x="9347200" y="1629791"/>
                  </a:lnTo>
                  <a:cubicBezTo>
                    <a:pt x="9347200" y="1809877"/>
                    <a:pt x="9198229" y="1955800"/>
                    <a:pt x="9014587" y="1955800"/>
                  </a:cubicBezTo>
                  <a:lnTo>
                    <a:pt x="332613" y="1955800"/>
                  </a:lnTo>
                  <a:cubicBezTo>
                    <a:pt x="148971" y="1955800"/>
                    <a:pt x="0" y="1809877"/>
                    <a:pt x="0" y="1629791"/>
                  </a:cubicBezTo>
                  <a:close/>
                </a:path>
              </a:pathLst>
            </a:custGeom>
            <a:solidFill>
              <a:srgbClr val="EBEEF9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9398000" cy="2006600"/>
            </a:xfrm>
            <a:custGeom>
              <a:avLst/>
              <a:gdLst/>
              <a:ahLst/>
              <a:cxnLst/>
              <a:rect l="l" t="t" r="r" b="b"/>
              <a:pathLst>
                <a:path w="9398000" h="2006600">
                  <a:moveTo>
                    <a:pt x="0" y="351409"/>
                  </a:moveTo>
                  <a:cubicBezTo>
                    <a:pt x="0" y="156845"/>
                    <a:pt x="160782" y="0"/>
                    <a:pt x="358013" y="0"/>
                  </a:cubicBezTo>
                  <a:lnTo>
                    <a:pt x="9039987" y="0"/>
                  </a:lnTo>
                  <a:lnTo>
                    <a:pt x="9039987" y="25400"/>
                  </a:lnTo>
                  <a:lnTo>
                    <a:pt x="9039987" y="0"/>
                  </a:lnTo>
                  <a:cubicBezTo>
                    <a:pt x="9237218" y="0"/>
                    <a:pt x="9398000" y="156845"/>
                    <a:pt x="9398000" y="351409"/>
                  </a:cubicBezTo>
                  <a:lnTo>
                    <a:pt x="9372600" y="351409"/>
                  </a:lnTo>
                  <a:lnTo>
                    <a:pt x="9398000" y="351409"/>
                  </a:lnTo>
                  <a:lnTo>
                    <a:pt x="9398000" y="1655191"/>
                  </a:lnTo>
                  <a:lnTo>
                    <a:pt x="9372600" y="1655191"/>
                  </a:lnTo>
                  <a:lnTo>
                    <a:pt x="9398000" y="1655191"/>
                  </a:lnTo>
                  <a:cubicBezTo>
                    <a:pt x="9398000" y="1849755"/>
                    <a:pt x="9237218" y="2006600"/>
                    <a:pt x="9039987" y="2006600"/>
                  </a:cubicBezTo>
                  <a:lnTo>
                    <a:pt x="9039987" y="1981200"/>
                  </a:lnTo>
                  <a:lnTo>
                    <a:pt x="9039987" y="2006600"/>
                  </a:lnTo>
                  <a:lnTo>
                    <a:pt x="358013" y="2006600"/>
                  </a:lnTo>
                  <a:lnTo>
                    <a:pt x="358013" y="1981200"/>
                  </a:lnTo>
                  <a:lnTo>
                    <a:pt x="358013" y="2006600"/>
                  </a:lnTo>
                  <a:cubicBezTo>
                    <a:pt x="160782" y="2006600"/>
                    <a:pt x="0" y="1849755"/>
                    <a:pt x="0" y="1655191"/>
                  </a:cubicBezTo>
                  <a:lnTo>
                    <a:pt x="0" y="351409"/>
                  </a:lnTo>
                  <a:lnTo>
                    <a:pt x="25400" y="351409"/>
                  </a:lnTo>
                  <a:lnTo>
                    <a:pt x="0" y="351409"/>
                  </a:lnTo>
                  <a:moveTo>
                    <a:pt x="50800" y="351409"/>
                  </a:moveTo>
                  <a:lnTo>
                    <a:pt x="50800" y="1655191"/>
                  </a:lnTo>
                  <a:lnTo>
                    <a:pt x="25400" y="1655191"/>
                  </a:lnTo>
                  <a:lnTo>
                    <a:pt x="50800" y="1655191"/>
                  </a:lnTo>
                  <a:cubicBezTo>
                    <a:pt x="50800" y="1820799"/>
                    <a:pt x="187833" y="1955800"/>
                    <a:pt x="358013" y="1955800"/>
                  </a:cubicBezTo>
                  <a:lnTo>
                    <a:pt x="9039987" y="1955800"/>
                  </a:lnTo>
                  <a:cubicBezTo>
                    <a:pt x="9210167" y="1955800"/>
                    <a:pt x="9347200" y="1820799"/>
                    <a:pt x="9347200" y="1655191"/>
                  </a:cubicBezTo>
                  <a:lnTo>
                    <a:pt x="9347200" y="351409"/>
                  </a:lnTo>
                  <a:cubicBezTo>
                    <a:pt x="9347200" y="185801"/>
                    <a:pt x="9210167" y="50800"/>
                    <a:pt x="9039987" y="50800"/>
                  </a:cubicBezTo>
                  <a:lnTo>
                    <a:pt x="358013" y="50800"/>
                  </a:lnTo>
                  <a:lnTo>
                    <a:pt x="358013" y="25400"/>
                  </a:lnTo>
                  <a:lnTo>
                    <a:pt x="358013" y="50800"/>
                  </a:lnTo>
                  <a:cubicBezTo>
                    <a:pt x="187833" y="50800"/>
                    <a:pt x="50800" y="185801"/>
                    <a:pt x="50800" y="351409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837802" y="2719091"/>
            <a:ext cx="10421498" cy="28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Sustainable Agriculture Yield Predictor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ED500"/>
                </a:solidFill>
                <a:latin typeface="Alice"/>
                <a:ea typeface="Alice"/>
                <a:cs typeface="Alice"/>
                <a:sym typeface="Alice"/>
              </a:rPr>
              <a:t>Empowering farmers with intelligent, data-driven insights for a greener tomorrow.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592915" y="1301600"/>
            <a:ext cx="1894735" cy="616251"/>
            <a:chOff x="0" y="0"/>
            <a:chExt cx="2526314" cy="821667"/>
          </a:xfrm>
        </p:grpSpPr>
        <p:sp>
          <p:nvSpPr>
            <p:cNvPr id="20" name="Freeform 20" descr="A close up of a logo  Description automatically generated"/>
            <p:cNvSpPr/>
            <p:nvPr/>
          </p:nvSpPr>
          <p:spPr>
            <a:xfrm>
              <a:off x="0" y="0"/>
              <a:ext cx="2526284" cy="821690"/>
            </a:xfrm>
            <a:custGeom>
              <a:avLst/>
              <a:gdLst/>
              <a:ahLst/>
              <a:cxnLst/>
              <a:rect l="l" t="t" r="r" b="b"/>
              <a:pathLst>
                <a:path w="2526284" h="821690">
                  <a:moveTo>
                    <a:pt x="0" y="0"/>
                  </a:moveTo>
                  <a:lnTo>
                    <a:pt x="2526284" y="0"/>
                  </a:lnTo>
                  <a:lnTo>
                    <a:pt x="2526284" y="821690"/>
                  </a:lnTo>
                  <a:lnTo>
                    <a:pt x="0" y="821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" r="-1" b="-83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527570" y="1111442"/>
            <a:ext cx="1185239" cy="996567"/>
            <a:chOff x="0" y="0"/>
            <a:chExt cx="1580318" cy="1328756"/>
          </a:xfrm>
        </p:grpSpPr>
        <p:sp>
          <p:nvSpPr>
            <p:cNvPr id="22" name="Freeform 22" descr="A yellow and red shell logo  Description automatically generated"/>
            <p:cNvSpPr/>
            <p:nvPr/>
          </p:nvSpPr>
          <p:spPr>
            <a:xfrm>
              <a:off x="0" y="0"/>
              <a:ext cx="1580261" cy="1328801"/>
            </a:xfrm>
            <a:custGeom>
              <a:avLst/>
              <a:gdLst/>
              <a:ahLst/>
              <a:cxnLst/>
              <a:rect l="l" t="t" r="r" b="b"/>
              <a:pathLst>
                <a:path w="1580261" h="1328801">
                  <a:moveTo>
                    <a:pt x="0" y="0"/>
                  </a:moveTo>
                  <a:lnTo>
                    <a:pt x="1580261" y="0"/>
                  </a:lnTo>
                  <a:lnTo>
                    <a:pt x="1580261" y="1328801"/>
                  </a:lnTo>
                  <a:lnTo>
                    <a:pt x="0" y="132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3" b="3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144000" y="980448"/>
            <a:ext cx="1503464" cy="1258556"/>
            <a:chOff x="0" y="0"/>
            <a:chExt cx="2004619" cy="1678074"/>
          </a:xfrm>
        </p:grpSpPr>
        <p:sp>
          <p:nvSpPr>
            <p:cNvPr id="24" name="Freeform 24" descr="A logo of a company  Description automatically generated"/>
            <p:cNvSpPr/>
            <p:nvPr/>
          </p:nvSpPr>
          <p:spPr>
            <a:xfrm>
              <a:off x="0" y="0"/>
              <a:ext cx="2004568" cy="1678051"/>
            </a:xfrm>
            <a:custGeom>
              <a:avLst/>
              <a:gdLst/>
              <a:ahLst/>
              <a:cxnLst/>
              <a:rect l="l" t="t" r="r" b="b"/>
              <a:pathLst>
                <a:path w="2004568" h="1678051">
                  <a:moveTo>
                    <a:pt x="0" y="0"/>
                  </a:moveTo>
                  <a:lnTo>
                    <a:pt x="2004568" y="0"/>
                  </a:lnTo>
                  <a:lnTo>
                    <a:pt x="2004568" y="1678051"/>
                  </a:lnTo>
                  <a:lnTo>
                    <a:pt x="0" y="1678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409" t="-20045" r="-8600" b="-1973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7640958" y="6066203"/>
            <a:ext cx="3636642" cy="2867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Group Members:</a:t>
            </a:r>
          </a:p>
          <a:p>
            <a:pPr algn="l"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Priyanshu Deshmukh</a:t>
            </a:r>
          </a:p>
          <a:p>
            <a:pPr algn="l"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Atharva </a:t>
            </a:r>
            <a:r>
              <a:rPr lang="en-US" sz="31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Dethe</a:t>
            </a:r>
            <a:endParaRPr lang="en-US" sz="3100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720"/>
              </a:lnSpc>
            </a:pPr>
            <a:r>
              <a:rPr lang="en-US" sz="31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Sharvit</a:t>
            </a:r>
            <a:r>
              <a:rPr lang="en-US" sz="31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Kashikar</a:t>
            </a:r>
          </a:p>
          <a:p>
            <a:pPr algn="l"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Ayushi Nagpure</a:t>
            </a:r>
          </a:p>
          <a:p>
            <a:pPr algn="l"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Dhanashree </a:t>
            </a:r>
            <a:r>
              <a:rPr lang="en-US" sz="31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Giriya</a:t>
            </a:r>
            <a:endParaRPr lang="en-US" sz="3100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7B3036-EFEB-DBD6-578E-2A2613651B07}"/>
              </a:ext>
            </a:extLst>
          </p:cNvPr>
          <p:cNvSpPr txBox="1"/>
          <p:nvPr/>
        </p:nvSpPr>
        <p:spPr>
          <a:xfrm>
            <a:off x="12315825" y="6066202"/>
            <a:ext cx="3636642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endParaRPr lang="en-US" sz="3100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(22070521182)</a:t>
            </a:r>
          </a:p>
          <a:p>
            <a:pPr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(22070521156)</a:t>
            </a:r>
          </a:p>
          <a:p>
            <a:pPr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(22070521143)</a:t>
            </a:r>
          </a:p>
          <a:p>
            <a:pPr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(22070521137)</a:t>
            </a:r>
          </a:p>
          <a:p>
            <a:pPr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(22070521147)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109032" y="117003"/>
            <a:ext cx="2700338" cy="863271"/>
            <a:chOff x="0" y="0"/>
            <a:chExt cx="3600450" cy="1151028"/>
          </a:xfrm>
        </p:grpSpPr>
        <p:sp>
          <p:nvSpPr>
            <p:cNvPr id="3" name="Freeform 3" descr="A close up of a sign  Description automatically generated"/>
            <p:cNvSpPr/>
            <p:nvPr/>
          </p:nvSpPr>
          <p:spPr>
            <a:xfrm>
              <a:off x="0" y="0"/>
              <a:ext cx="3600450" cy="1151001"/>
            </a:xfrm>
            <a:custGeom>
              <a:avLst/>
              <a:gdLst/>
              <a:ahLst/>
              <a:cxnLst/>
              <a:rect l="l" t="t" r="r" b="b"/>
              <a:pathLst>
                <a:path w="3600450" h="1151001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45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-19050"/>
            <a:ext cx="14758988" cy="1085852"/>
            <a:chOff x="0" y="0"/>
            <a:chExt cx="19678650" cy="1447802"/>
          </a:xfrm>
        </p:grpSpPr>
        <p:sp>
          <p:nvSpPr>
            <p:cNvPr id="10" name="Freeform 10" descr="A blue and white background  Description automatically generated with medium confidence"/>
            <p:cNvSpPr/>
            <p:nvPr/>
          </p:nvSpPr>
          <p:spPr>
            <a:xfrm>
              <a:off x="0" y="0"/>
              <a:ext cx="19678650" cy="1447800"/>
            </a:xfrm>
            <a:custGeom>
              <a:avLst/>
              <a:gdLst/>
              <a:ahLst/>
              <a:cxnLst/>
              <a:rect l="l" t="t" r="r" b="b"/>
              <a:pathLst>
                <a:path w="19678650" h="144780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t="-213488" r="-1645" b="-54999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6426" y="1229195"/>
            <a:ext cx="611498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b="1">
                <a:solidFill>
                  <a:srgbClr val="213264"/>
                </a:solidFill>
                <a:latin typeface="Arial Bold"/>
                <a:ea typeface="Arial Bold"/>
                <a:cs typeface="Arial Bold"/>
                <a:sym typeface="Arial Bold"/>
              </a:rPr>
              <a:t>Learning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1154" y="9210614"/>
            <a:ext cx="1010926" cy="3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Source 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2234" y="9210614"/>
            <a:ext cx="2580646" cy="3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 tooltip="https://www.freepik.com/"/>
              </a:rPr>
              <a:t>www.freepik.com/</a:t>
            </a:r>
          </a:p>
        </p:txBody>
      </p:sp>
      <p:sp>
        <p:nvSpPr>
          <p:cNvPr id="16" name="AutoShape 16"/>
          <p:cNvSpPr/>
          <p:nvPr/>
        </p:nvSpPr>
        <p:spPr>
          <a:xfrm rot="3577">
            <a:off x="-9530" y="9083040"/>
            <a:ext cx="1830706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733372" y="2128838"/>
            <a:ext cx="6751320" cy="6949440"/>
            <a:chOff x="0" y="0"/>
            <a:chExt cx="9001760" cy="9265920"/>
          </a:xfrm>
        </p:grpSpPr>
        <p:sp>
          <p:nvSpPr>
            <p:cNvPr id="18" name="Freeform 18" descr="A ladder leading to a large yellow circle  Description automatically generated"/>
            <p:cNvSpPr/>
            <p:nvPr/>
          </p:nvSpPr>
          <p:spPr>
            <a:xfrm>
              <a:off x="0" y="0"/>
              <a:ext cx="9001760" cy="9265920"/>
            </a:xfrm>
            <a:custGeom>
              <a:avLst/>
              <a:gdLst/>
              <a:ahLst/>
              <a:cxnLst/>
              <a:rect l="l" t="t" r="r" b="b"/>
              <a:pathLst>
                <a:path w="9001760" h="9265920">
                  <a:moveTo>
                    <a:pt x="0" y="0"/>
                  </a:moveTo>
                  <a:lnTo>
                    <a:pt x="9001760" y="0"/>
                  </a:lnTo>
                  <a:lnTo>
                    <a:pt x="9001760" y="9265920"/>
                  </a:lnTo>
                  <a:lnTo>
                    <a:pt x="0" y="9265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l="-18960" t="-6535" r="-18805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4072711" y="4553450"/>
            <a:ext cx="2072642" cy="95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2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GOAL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1153" y="2579498"/>
            <a:ext cx="11544809" cy="588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6" lvl="1" indent="-410208" algn="l">
              <a:lnSpc>
                <a:spcPts val="455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 explore the potential of machine learning in predicting agricultural outcomes</a:t>
            </a:r>
          </a:p>
          <a:p>
            <a:pPr marL="820416" lvl="1" indent="-410208" algn="l">
              <a:lnSpc>
                <a:spcPts val="455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 understand the relationship between soil, weather, and crop yield</a:t>
            </a:r>
          </a:p>
          <a:p>
            <a:pPr marL="820416" lvl="1" indent="-410208" algn="l">
              <a:lnSpc>
                <a:spcPts val="455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 promote sustainable agriculture through data-backed decision making</a:t>
            </a:r>
          </a:p>
          <a:p>
            <a:pPr marL="820416" lvl="1" indent="-410208" algn="l">
              <a:lnSpc>
                <a:spcPts val="455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 Learn the process of building a predictive model for crop yield.</a:t>
            </a:r>
          </a:p>
          <a:p>
            <a:pPr marL="820416" lvl="1" indent="-410208" algn="l">
              <a:lnSpc>
                <a:spcPts val="455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Explore the use of interactive web apps for data-driven decision making in farming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109032" y="117003"/>
            <a:ext cx="2700338" cy="863271"/>
            <a:chOff x="0" y="0"/>
            <a:chExt cx="3600450" cy="1151028"/>
          </a:xfrm>
        </p:grpSpPr>
        <p:sp>
          <p:nvSpPr>
            <p:cNvPr id="3" name="Freeform 3" descr="A close up of a sign  Description automatically generated"/>
            <p:cNvSpPr/>
            <p:nvPr/>
          </p:nvSpPr>
          <p:spPr>
            <a:xfrm>
              <a:off x="0" y="0"/>
              <a:ext cx="3600450" cy="1151001"/>
            </a:xfrm>
            <a:custGeom>
              <a:avLst/>
              <a:gdLst/>
              <a:ahLst/>
              <a:cxnLst/>
              <a:rect l="l" t="t" r="r" b="b"/>
              <a:pathLst>
                <a:path w="3600450" h="1151001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45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-19050"/>
            <a:ext cx="14758988" cy="1085852"/>
            <a:chOff x="0" y="0"/>
            <a:chExt cx="19678650" cy="1447802"/>
          </a:xfrm>
        </p:grpSpPr>
        <p:sp>
          <p:nvSpPr>
            <p:cNvPr id="10" name="Freeform 10" descr="A blue and white background  Description automatically generated with medium confidence"/>
            <p:cNvSpPr/>
            <p:nvPr/>
          </p:nvSpPr>
          <p:spPr>
            <a:xfrm>
              <a:off x="0" y="0"/>
              <a:ext cx="19678650" cy="1447800"/>
            </a:xfrm>
            <a:custGeom>
              <a:avLst/>
              <a:gdLst/>
              <a:ahLst/>
              <a:cxnLst/>
              <a:rect l="l" t="t" r="r" b="b"/>
              <a:pathLst>
                <a:path w="19678650" h="144780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t="-213488" r="-1645" b="-54999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32872" y="2742804"/>
            <a:ext cx="16483758" cy="620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Development Stack:</a:t>
            </a:r>
          </a:p>
          <a:p>
            <a:pPr marL="798826" lvl="1" indent="-399413" algn="l">
              <a:lnSpc>
                <a:spcPts val="443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Python  (Data Analysis + ML)</a:t>
            </a:r>
          </a:p>
          <a:p>
            <a:pPr marL="798826" lvl="1" indent="-399413" algn="l">
              <a:lnSpc>
                <a:spcPts val="4439"/>
              </a:lnSpc>
              <a:buFont typeface="Arial"/>
              <a:buChar char="•"/>
            </a:pPr>
            <a:r>
              <a:rPr lang="en-US" sz="36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Streamlit</a:t>
            </a:r>
            <a:r>
              <a:rPr lang="en-US" sz="36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🌐 (Web-based app for predictions)</a:t>
            </a:r>
          </a:p>
          <a:p>
            <a:pPr marL="798826" lvl="1" indent="-399413" algn="l">
              <a:lnSpc>
                <a:spcPts val="443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VS Code</a:t>
            </a:r>
          </a:p>
          <a:p>
            <a:pPr algn="l">
              <a:lnSpc>
                <a:spcPts val="4439"/>
              </a:lnSpc>
            </a:pPr>
            <a:r>
              <a:rPr lang="en-US" sz="36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Libraries Used:</a:t>
            </a:r>
          </a:p>
          <a:p>
            <a:pPr marL="798826" lvl="1" indent="-399413" algn="l">
              <a:lnSpc>
                <a:spcPts val="443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Pandas, NumPy (data preprocessing)</a:t>
            </a:r>
          </a:p>
          <a:p>
            <a:pPr marL="798826" lvl="1" indent="-399413" algn="l">
              <a:lnSpc>
                <a:spcPts val="443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Scikit-learn (machine learning)</a:t>
            </a:r>
          </a:p>
          <a:p>
            <a:pPr marL="798826" lvl="1" indent="-399413" algn="l">
              <a:lnSpc>
                <a:spcPts val="443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Matplotlib (visualization)</a:t>
            </a:r>
          </a:p>
          <a:p>
            <a:pPr algn="l">
              <a:lnSpc>
                <a:spcPts val="4439"/>
              </a:lnSpc>
            </a:pPr>
            <a:r>
              <a:rPr lang="en-US" sz="36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6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ML Models:</a:t>
            </a:r>
          </a:p>
          <a:p>
            <a:pPr marL="798826" lvl="1" indent="-399413" algn="l">
              <a:lnSpc>
                <a:spcPts val="443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Random Forest Regressor</a:t>
            </a:r>
          </a:p>
          <a:p>
            <a:pPr algn="l">
              <a:lnSpc>
                <a:spcPts val="4439"/>
              </a:lnSpc>
            </a:pPr>
            <a:endParaRPr lang="en-US" sz="36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831195" y="1747141"/>
            <a:ext cx="6428105" cy="2578240"/>
          </a:xfrm>
          <a:custGeom>
            <a:avLst/>
            <a:gdLst/>
            <a:ahLst/>
            <a:cxnLst/>
            <a:rect l="l" t="t" r="r" b="b"/>
            <a:pathLst>
              <a:path w="6428105" h="2578240">
                <a:moveTo>
                  <a:pt x="0" y="0"/>
                </a:moveTo>
                <a:lnTo>
                  <a:pt x="6428105" y="0"/>
                </a:lnTo>
                <a:lnTo>
                  <a:pt x="6428105" y="2578240"/>
                </a:lnTo>
                <a:lnTo>
                  <a:pt x="0" y="2578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746"/>
            </a:stretch>
          </a:blipFill>
        </p:spPr>
      </p:sp>
      <p:sp>
        <p:nvSpPr>
          <p:cNvPr id="15" name="Freeform 15"/>
          <p:cNvSpPr/>
          <p:nvPr/>
        </p:nvSpPr>
        <p:spPr>
          <a:xfrm rot="-5195173">
            <a:off x="10723624" y="3766973"/>
            <a:ext cx="1775585" cy="330703"/>
          </a:xfrm>
          <a:custGeom>
            <a:avLst/>
            <a:gdLst/>
            <a:ahLst/>
            <a:cxnLst/>
            <a:rect l="l" t="t" r="r" b="b"/>
            <a:pathLst>
              <a:path w="1775585" h="330703">
                <a:moveTo>
                  <a:pt x="0" y="0"/>
                </a:moveTo>
                <a:lnTo>
                  <a:pt x="1775585" y="0"/>
                </a:lnTo>
                <a:lnTo>
                  <a:pt x="1775585" y="330702"/>
                </a:lnTo>
                <a:lnTo>
                  <a:pt x="0" y="330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9316597">
            <a:off x="12301079" y="4367744"/>
            <a:ext cx="1894754" cy="352898"/>
          </a:xfrm>
          <a:custGeom>
            <a:avLst/>
            <a:gdLst/>
            <a:ahLst/>
            <a:cxnLst/>
            <a:rect l="l" t="t" r="r" b="b"/>
            <a:pathLst>
              <a:path w="1894754" h="352898">
                <a:moveTo>
                  <a:pt x="0" y="0"/>
                </a:moveTo>
                <a:lnTo>
                  <a:pt x="1894754" y="0"/>
                </a:lnTo>
                <a:lnTo>
                  <a:pt x="1894754" y="352898"/>
                </a:lnTo>
                <a:lnTo>
                  <a:pt x="0" y="352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315834" y="4325381"/>
            <a:ext cx="3311487" cy="1505221"/>
          </a:xfrm>
          <a:custGeom>
            <a:avLst/>
            <a:gdLst/>
            <a:ahLst/>
            <a:cxnLst/>
            <a:rect l="l" t="t" r="r" b="b"/>
            <a:pathLst>
              <a:path w="3311487" h="1505221">
                <a:moveTo>
                  <a:pt x="0" y="0"/>
                </a:moveTo>
                <a:lnTo>
                  <a:pt x="3311487" y="0"/>
                </a:lnTo>
                <a:lnTo>
                  <a:pt x="3311487" y="1505221"/>
                </a:lnTo>
                <a:lnTo>
                  <a:pt x="0" y="15052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026156" y="7299813"/>
            <a:ext cx="6317717" cy="2538137"/>
            <a:chOff x="0" y="0"/>
            <a:chExt cx="1663925" cy="6684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63926" cy="668480"/>
            </a:xfrm>
            <a:custGeom>
              <a:avLst/>
              <a:gdLst/>
              <a:ahLst/>
              <a:cxnLst/>
              <a:rect l="l" t="t" r="r" b="b"/>
              <a:pathLst>
                <a:path w="1663926" h="668480">
                  <a:moveTo>
                    <a:pt x="0" y="0"/>
                  </a:moveTo>
                  <a:lnTo>
                    <a:pt x="1663926" y="0"/>
                  </a:lnTo>
                  <a:lnTo>
                    <a:pt x="1663926" y="668480"/>
                  </a:lnTo>
                  <a:lnTo>
                    <a:pt x="0" y="668480"/>
                  </a:ln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663925" cy="706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248954" y="7589638"/>
            <a:ext cx="5867676" cy="1958487"/>
          </a:xfrm>
          <a:custGeom>
            <a:avLst/>
            <a:gdLst/>
            <a:ahLst/>
            <a:cxnLst/>
            <a:rect l="l" t="t" r="r" b="b"/>
            <a:pathLst>
              <a:path w="5867676" h="1958487">
                <a:moveTo>
                  <a:pt x="0" y="0"/>
                </a:moveTo>
                <a:lnTo>
                  <a:pt x="5867675" y="0"/>
                </a:lnTo>
                <a:lnTo>
                  <a:pt x="5867675" y="1958487"/>
                </a:lnTo>
                <a:lnTo>
                  <a:pt x="0" y="19584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57" t="-2946" r="-2606" b="-7157"/>
            </a:stretch>
          </a:blipFill>
        </p:spPr>
      </p:sp>
      <p:sp>
        <p:nvSpPr>
          <p:cNvPr id="22" name="AutoShape 22"/>
          <p:cNvSpPr/>
          <p:nvPr/>
        </p:nvSpPr>
        <p:spPr>
          <a:xfrm flipH="1">
            <a:off x="14163741" y="6499831"/>
            <a:ext cx="0" cy="7999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3727534" y="5911339"/>
            <a:ext cx="872415" cy="867657"/>
          </a:xfrm>
          <a:custGeom>
            <a:avLst/>
            <a:gdLst/>
            <a:ahLst/>
            <a:cxnLst/>
            <a:rect l="l" t="t" r="r" b="b"/>
            <a:pathLst>
              <a:path w="872415" h="867657">
                <a:moveTo>
                  <a:pt x="0" y="0"/>
                </a:moveTo>
                <a:lnTo>
                  <a:pt x="872415" y="0"/>
                </a:lnTo>
                <a:lnTo>
                  <a:pt x="872415" y="867657"/>
                </a:lnTo>
                <a:lnTo>
                  <a:pt x="0" y="8676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2941" y="1137717"/>
            <a:ext cx="8971059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1">
                <a:solidFill>
                  <a:srgbClr val="21326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Tools and Technology Used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109032" y="117003"/>
            <a:ext cx="2700338" cy="863271"/>
            <a:chOff x="0" y="0"/>
            <a:chExt cx="3600450" cy="1151028"/>
          </a:xfrm>
        </p:grpSpPr>
        <p:sp>
          <p:nvSpPr>
            <p:cNvPr id="3" name="Freeform 3" descr="A close up of a sign  Description automatically generated"/>
            <p:cNvSpPr/>
            <p:nvPr/>
          </p:nvSpPr>
          <p:spPr>
            <a:xfrm>
              <a:off x="0" y="0"/>
              <a:ext cx="3600450" cy="1151001"/>
            </a:xfrm>
            <a:custGeom>
              <a:avLst/>
              <a:gdLst/>
              <a:ahLst/>
              <a:cxnLst/>
              <a:rect l="l" t="t" r="r" b="b"/>
              <a:pathLst>
                <a:path w="3600450" h="1151001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45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-19050"/>
            <a:ext cx="14758988" cy="1085852"/>
            <a:chOff x="0" y="0"/>
            <a:chExt cx="19678650" cy="1447802"/>
          </a:xfrm>
        </p:grpSpPr>
        <p:sp>
          <p:nvSpPr>
            <p:cNvPr id="10" name="Freeform 10" descr="A blue and white background  Description automatically generated with medium confidence"/>
            <p:cNvSpPr/>
            <p:nvPr/>
          </p:nvSpPr>
          <p:spPr>
            <a:xfrm>
              <a:off x="0" y="0"/>
              <a:ext cx="19678650" cy="1447800"/>
            </a:xfrm>
            <a:custGeom>
              <a:avLst/>
              <a:gdLst/>
              <a:ahLst/>
              <a:cxnLst/>
              <a:rect l="l" t="t" r="r" b="b"/>
              <a:pathLst>
                <a:path w="19678650" h="144780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t="-213488" r="-1645" b="-54999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2941" y="1143060"/>
            <a:ext cx="897105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21326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Methodology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882" y="2167671"/>
            <a:ext cx="17501442" cy="6976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Acquisition &amp; Preparation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Collected a dataset of</a:t>
            </a:r>
            <a:r>
              <a:rPr lang="en-US" sz="3000" dirty="0">
                <a:solidFill>
                  <a:srgbClr val="FED5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b="1" dirty="0">
                <a:solidFill>
                  <a:srgbClr val="FFC3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~19,000 records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containing Crop, Season, State, Area, Production, Rainfall, Fertilizer, and Pesticide usage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Cleaned the data by removing nulls and extreme outliers in Production and Area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Encoded categorical variables such as Crop, Season, and State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Standardized units to ensure consistency across features</a:t>
            </a:r>
          </a:p>
          <a:p>
            <a:pPr algn="l">
              <a:lnSpc>
                <a:spcPts val="3719"/>
              </a:lnSpc>
            </a:pPr>
            <a:r>
              <a:rPr lang="en-US" sz="30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Feature Engineering &amp; Analysis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Selection and analysis of key features influencing crop yield: </a:t>
            </a:r>
            <a:r>
              <a:rPr lang="en-US" sz="3000" b="1" dirty="0">
                <a:solidFill>
                  <a:srgbClr val="FFC3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crop type, state, fertilizer, pesticide, area, rainfall, year and season.</a:t>
            </a:r>
            <a:endParaRPr lang="en-US" sz="30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>
              <a:lnSpc>
                <a:spcPts val="3719"/>
              </a:lnSpc>
            </a:pPr>
            <a:r>
              <a:rPr lang="en-US" sz="30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 Training and Evaluation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Implemented </a:t>
            </a:r>
            <a:r>
              <a:rPr lang="en-US" sz="3000" dirty="0">
                <a:solidFill>
                  <a:srgbClr val="FFC000"/>
                </a:solidFill>
                <a:latin typeface="Calibri (MS) Bold" panose="020B0604020202020204" charset="0"/>
                <a:ea typeface="Calibri (MS)"/>
                <a:cs typeface="Calibri (MS) Bold" panose="020B0604020202020204" charset="0"/>
                <a:sym typeface="Calibri (MS)"/>
              </a:rPr>
              <a:t>Random Forest Regressor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Used metrics like </a:t>
            </a:r>
            <a:r>
              <a:rPr lang="en-US" sz="3000" dirty="0">
                <a:solidFill>
                  <a:srgbClr val="FFC000"/>
                </a:solidFill>
                <a:latin typeface="Calibri (MS) Bold" panose="020B0604020202020204" charset="0"/>
                <a:ea typeface="Calibri (MS)"/>
                <a:cs typeface="Calibri (MS) Bold" panose="020B0604020202020204" charset="0"/>
                <a:sym typeface="Calibri (MS)"/>
              </a:rPr>
              <a:t>R² Score 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000" dirty="0">
                <a:solidFill>
                  <a:srgbClr val="FFC000"/>
                </a:solidFill>
                <a:latin typeface="Calibri (MS) Bold" panose="020B0604020202020204" charset="0"/>
                <a:ea typeface="Calibri (MS)"/>
                <a:cs typeface="Calibri (MS) Bold" panose="020B0604020202020204" charset="0"/>
                <a:sym typeface="Calibri (MS)"/>
              </a:rPr>
              <a:t>RMSE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, </a:t>
            </a:r>
            <a:r>
              <a:rPr lang="en-US" sz="3000" dirty="0">
                <a:solidFill>
                  <a:srgbClr val="FFC000"/>
                </a:solidFill>
                <a:latin typeface="Calibri (MS) Bold" panose="020B0604020202020204" charset="0"/>
                <a:ea typeface="Calibri (MS)"/>
                <a:cs typeface="Calibri (MS) Bold" panose="020B0604020202020204" charset="0"/>
                <a:sym typeface="Calibri (MS)"/>
              </a:rPr>
              <a:t>Actual vs Predicted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plots to evaluate model accuracy</a:t>
            </a:r>
          </a:p>
          <a:p>
            <a:pPr>
              <a:lnSpc>
                <a:spcPts val="3719"/>
              </a:lnSpc>
            </a:pPr>
            <a:r>
              <a:rPr lang="en-US" sz="30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Deployment Via </a:t>
            </a:r>
            <a:r>
              <a:rPr lang="en-US" sz="3099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streamlit</a:t>
            </a:r>
            <a:endParaRPr lang="en-US" sz="30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Model integrated into a user-friendly </a:t>
            </a:r>
            <a:r>
              <a:rPr lang="en-US" sz="3000" dirty="0" err="1">
                <a:solidFill>
                  <a:srgbClr val="FFC000"/>
                </a:solidFill>
                <a:latin typeface="Calibri (MS) Bold" panose="020B0604020202020204" charset="0"/>
                <a:ea typeface="Calibri (MS)"/>
                <a:cs typeface="Calibri (MS) Bold" panose="020B0604020202020204" charset="0"/>
                <a:sym typeface="Calibri (MS)"/>
              </a:rPr>
              <a:t>Streamlit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web app for real-time predictions.</a:t>
            </a:r>
            <a:endParaRPr lang="en-US" sz="30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323850" lvl="1">
              <a:lnSpc>
                <a:spcPts val="3600"/>
              </a:lnSpc>
            </a:pPr>
            <a:endParaRPr lang="en-US" sz="3000" b="1" dirty="0">
              <a:solidFill>
                <a:srgbClr val="FFC331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109032" y="117003"/>
            <a:ext cx="2700338" cy="863271"/>
            <a:chOff x="0" y="0"/>
            <a:chExt cx="3600450" cy="1151028"/>
          </a:xfrm>
        </p:grpSpPr>
        <p:sp>
          <p:nvSpPr>
            <p:cNvPr id="3" name="Freeform 3" descr="A close up of a sign  Description automatically generated"/>
            <p:cNvSpPr/>
            <p:nvPr/>
          </p:nvSpPr>
          <p:spPr>
            <a:xfrm>
              <a:off x="0" y="0"/>
              <a:ext cx="3600450" cy="1151001"/>
            </a:xfrm>
            <a:custGeom>
              <a:avLst/>
              <a:gdLst/>
              <a:ahLst/>
              <a:cxnLst/>
              <a:rect l="l" t="t" r="r" b="b"/>
              <a:pathLst>
                <a:path w="3600450" h="1151001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45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-19050"/>
            <a:ext cx="14758988" cy="1085852"/>
            <a:chOff x="0" y="0"/>
            <a:chExt cx="19678650" cy="1447802"/>
          </a:xfrm>
        </p:grpSpPr>
        <p:sp>
          <p:nvSpPr>
            <p:cNvPr id="10" name="Freeform 10" descr="A blue and white background  Description automatically generated with medium confidence"/>
            <p:cNvSpPr/>
            <p:nvPr/>
          </p:nvSpPr>
          <p:spPr>
            <a:xfrm>
              <a:off x="0" y="0"/>
              <a:ext cx="19678650" cy="1447800"/>
            </a:xfrm>
            <a:custGeom>
              <a:avLst/>
              <a:gdLst/>
              <a:ahLst/>
              <a:cxnLst/>
              <a:rect l="l" t="t" r="r" b="b"/>
              <a:pathLst>
                <a:path w="19678650" h="144780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t="-213488" r="-1645" b="-54999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26457" y="2127887"/>
            <a:ext cx="17461518" cy="730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1" dirty="0">
                <a:solidFill>
                  <a:srgbClr val="FFC331"/>
                </a:solidFill>
                <a:latin typeface="Arial Bold"/>
                <a:ea typeface="Arial Bold"/>
                <a:cs typeface="Arial Bold"/>
                <a:sym typeface="Arial Bold"/>
              </a:rPr>
              <a:t>“Traditional farming relies heavily on guesswork.”</a:t>
            </a:r>
          </a:p>
          <a:p>
            <a:pPr algn="l">
              <a:lnSpc>
                <a:spcPts val="3839"/>
              </a:lnSpc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Farmers and stakeholders lack accessible tools to predict crop yields based on changing agricultural inputs and environmental factors. </a:t>
            </a:r>
          </a:p>
          <a:p>
            <a:pPr algn="l">
              <a:lnSpc>
                <a:spcPts val="3839"/>
              </a:lnSpc>
            </a:pPr>
            <a:r>
              <a:rPr lang="en-US" sz="31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sector faces several compounding challenges:</a:t>
            </a: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Erratic rainfall due to climate change</a:t>
            </a: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Overuse of fertilizers and pesticides, harming soil health</a:t>
            </a: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Lack of predictive tools at the grassroots level</a:t>
            </a: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Environmental degradation from inefficient resource utilization</a:t>
            </a:r>
          </a:p>
          <a:p>
            <a:pPr algn="l">
              <a:lnSpc>
                <a:spcPts val="3839"/>
              </a:lnSpc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These challenges make it increasingly difficult to ensure food security and sustainable agricultural growth.</a:t>
            </a:r>
          </a:p>
          <a:p>
            <a:pPr algn="l">
              <a:lnSpc>
                <a:spcPts val="3839"/>
              </a:lnSpc>
            </a:pPr>
            <a:r>
              <a:rPr lang="en-US" sz="31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Our Goal:</a:t>
            </a:r>
          </a:p>
          <a:p>
            <a:pPr algn="l">
              <a:lnSpc>
                <a:spcPts val="3839"/>
              </a:lnSpc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 provide an easy-to-use, data-driven tool to forecast crop yields and support sustainable agriculture:</a:t>
            </a: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Smart resource allocation</a:t>
            </a: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Data-driven decision making</a:t>
            </a: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Resilience against climatic uncertainties</a:t>
            </a:r>
          </a:p>
          <a:p>
            <a:pPr algn="l">
              <a:lnSpc>
                <a:spcPts val="3839"/>
              </a:lnSpc>
            </a:pPr>
            <a:endParaRPr lang="en-US" sz="31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4763751" y="8042609"/>
            <a:ext cx="3054499" cy="2431382"/>
          </a:xfrm>
          <a:custGeom>
            <a:avLst/>
            <a:gdLst/>
            <a:ahLst/>
            <a:cxnLst/>
            <a:rect l="l" t="t" r="r" b="b"/>
            <a:pathLst>
              <a:path w="3054499" h="2431382">
                <a:moveTo>
                  <a:pt x="0" y="0"/>
                </a:moveTo>
                <a:lnTo>
                  <a:pt x="3054500" y="0"/>
                </a:lnTo>
                <a:lnTo>
                  <a:pt x="3054500" y="2431382"/>
                </a:lnTo>
                <a:lnTo>
                  <a:pt x="0" y="2431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01875" y="3174263"/>
            <a:ext cx="2769989" cy="2856757"/>
          </a:xfrm>
          <a:custGeom>
            <a:avLst/>
            <a:gdLst/>
            <a:ahLst/>
            <a:cxnLst/>
            <a:rect l="l" t="t" r="r" b="b"/>
            <a:pathLst>
              <a:path w="2769989" h="2856757">
                <a:moveTo>
                  <a:pt x="0" y="0"/>
                </a:moveTo>
                <a:lnTo>
                  <a:pt x="2769989" y="0"/>
                </a:lnTo>
                <a:lnTo>
                  <a:pt x="2769989" y="2856756"/>
                </a:lnTo>
                <a:lnTo>
                  <a:pt x="0" y="2856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15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20077" y="8049587"/>
            <a:ext cx="2528713" cy="2424404"/>
          </a:xfrm>
          <a:custGeom>
            <a:avLst/>
            <a:gdLst/>
            <a:ahLst/>
            <a:cxnLst/>
            <a:rect l="l" t="t" r="r" b="b"/>
            <a:pathLst>
              <a:path w="2528713" h="2424404">
                <a:moveTo>
                  <a:pt x="0" y="0"/>
                </a:moveTo>
                <a:lnTo>
                  <a:pt x="2528713" y="0"/>
                </a:lnTo>
                <a:lnTo>
                  <a:pt x="2528713" y="2424404"/>
                </a:lnTo>
                <a:lnTo>
                  <a:pt x="0" y="2424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941" y="1194437"/>
            <a:ext cx="897105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sz="4699" b="1">
                <a:solidFill>
                  <a:srgbClr val="21326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 Statement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109032" y="117003"/>
            <a:ext cx="2700338" cy="863271"/>
            <a:chOff x="0" y="0"/>
            <a:chExt cx="3600450" cy="1151028"/>
          </a:xfrm>
        </p:grpSpPr>
        <p:sp>
          <p:nvSpPr>
            <p:cNvPr id="3" name="Freeform 3" descr="A close up of a sign  Description automatically generated"/>
            <p:cNvSpPr/>
            <p:nvPr/>
          </p:nvSpPr>
          <p:spPr>
            <a:xfrm>
              <a:off x="0" y="0"/>
              <a:ext cx="3600450" cy="1151001"/>
            </a:xfrm>
            <a:custGeom>
              <a:avLst/>
              <a:gdLst/>
              <a:ahLst/>
              <a:cxnLst/>
              <a:rect l="l" t="t" r="r" b="b"/>
              <a:pathLst>
                <a:path w="3600450" h="1151001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45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-19050"/>
            <a:ext cx="14758988" cy="1085852"/>
            <a:chOff x="0" y="0"/>
            <a:chExt cx="19678650" cy="1447802"/>
          </a:xfrm>
        </p:grpSpPr>
        <p:sp>
          <p:nvSpPr>
            <p:cNvPr id="10" name="Freeform 10" descr="A blue and white background  Description automatically generated with medium confidence"/>
            <p:cNvSpPr/>
            <p:nvPr/>
          </p:nvSpPr>
          <p:spPr>
            <a:xfrm>
              <a:off x="0" y="0"/>
              <a:ext cx="19678650" cy="1447800"/>
            </a:xfrm>
            <a:custGeom>
              <a:avLst/>
              <a:gdLst/>
              <a:ahLst/>
              <a:cxnLst/>
              <a:rect l="l" t="t" r="r" b="b"/>
              <a:pathLst>
                <a:path w="19678650" h="144780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t="-213488" r="-1645" b="-54999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2941" y="1007494"/>
            <a:ext cx="8971059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1">
                <a:solidFill>
                  <a:srgbClr val="21326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522" y="1817119"/>
            <a:ext cx="1763642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 built a Streamlit-powered machine learning application designed to promote smart, sustainable agriculture through yield prediction.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1522" y="3188719"/>
            <a:ext cx="8565878" cy="692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User Inputs: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Crop, Season, State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Rainfall, Fertilizer, Pesticide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Area of Cultivation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 Output: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Instant predictions of crop yield (T/Ha).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Visualization of prediction accuracy and feature importance. (Random Forest)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Interface &amp; Accessibility: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Simple, interactive web interface (</a:t>
            </a:r>
            <a:r>
              <a:rPr lang="en-US" sz="3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Streamlit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Easy-to-use interface for farmers, agronomists, and planners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Accessible across devices with no installation needed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16916" y="2198022"/>
            <a:ext cx="8971059" cy="783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 dirty="0"/>
          </a:p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Aligned UN Sustainable Development Goals (SDGs):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b="1" dirty="0">
                <a:solidFill>
                  <a:srgbClr val="FF66C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Goal 2 – Zero Hunger:</a:t>
            </a:r>
            <a:r>
              <a:rPr lang="en-US" sz="3000" b="1" dirty="0">
                <a:solidFill>
                  <a:srgbClr val="8C52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Enhances agricultural productivity and food security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b="1" dirty="0">
                <a:solidFill>
                  <a:srgbClr val="00BF6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Goal 12 – Responsible Consumption and Production: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Encourages optimized input use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b="1" dirty="0">
                <a:solidFill>
                  <a:srgbClr val="5170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Goal 13 – Climate Action:</a:t>
            </a:r>
            <a:r>
              <a:rPr lang="en-US" sz="3000" dirty="0">
                <a:solidFill>
                  <a:srgbClr val="5170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Supports climate-smart farming through data-driven decisions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b="1" dirty="0">
                <a:solidFill>
                  <a:srgbClr val="AF4C0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Goal 15 – Life on Land: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Contributes to soil health and reduced land degradation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Future Scope: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Integration with live weather APIs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Expand to more crops and regions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Regional crop recommendations and multilingual support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109032" y="117003"/>
            <a:ext cx="2700338" cy="863271"/>
            <a:chOff x="0" y="0"/>
            <a:chExt cx="3600450" cy="1151028"/>
          </a:xfrm>
        </p:grpSpPr>
        <p:sp>
          <p:nvSpPr>
            <p:cNvPr id="3" name="Freeform 3" descr="A close up of a sign  Description automatically generated"/>
            <p:cNvSpPr/>
            <p:nvPr/>
          </p:nvSpPr>
          <p:spPr>
            <a:xfrm>
              <a:off x="0" y="0"/>
              <a:ext cx="3600450" cy="1151001"/>
            </a:xfrm>
            <a:custGeom>
              <a:avLst/>
              <a:gdLst/>
              <a:ahLst/>
              <a:cxnLst/>
              <a:rect l="l" t="t" r="r" b="b"/>
              <a:pathLst>
                <a:path w="3600450" h="1151001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45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-19050"/>
            <a:ext cx="14758988" cy="1085852"/>
            <a:chOff x="0" y="0"/>
            <a:chExt cx="19678650" cy="1447802"/>
          </a:xfrm>
        </p:grpSpPr>
        <p:sp>
          <p:nvSpPr>
            <p:cNvPr id="10" name="Freeform 10" descr="A blue and white background  Description automatically generated with medium confidence"/>
            <p:cNvSpPr/>
            <p:nvPr/>
          </p:nvSpPr>
          <p:spPr>
            <a:xfrm>
              <a:off x="0" y="0"/>
              <a:ext cx="19678650" cy="1447800"/>
            </a:xfrm>
            <a:custGeom>
              <a:avLst/>
              <a:gdLst/>
              <a:ahLst/>
              <a:cxnLst/>
              <a:rect l="l" t="t" r="r" b="b"/>
              <a:pathLst>
                <a:path w="19678650" h="144780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t="-213488" r="-1645" b="-54999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2941" y="1171927"/>
            <a:ext cx="897105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sz="4699" b="1">
                <a:solidFill>
                  <a:srgbClr val="21326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Screenshot of 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3868A5-05D6-E0A3-4C6D-36F6BFDD7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9" y="2625927"/>
            <a:ext cx="10276291" cy="5667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06636A-7982-D9FC-D7EA-9EFD705F64DC}"/>
              </a:ext>
            </a:extLst>
          </p:cNvPr>
          <p:cNvSpPr txBox="1"/>
          <p:nvPr/>
        </p:nvSpPr>
        <p:spPr>
          <a:xfrm>
            <a:off x="-228600" y="1993698"/>
            <a:ext cx="1981200" cy="636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0208" lvl="1" algn="l">
              <a:lnSpc>
                <a:spcPts val="4559"/>
              </a:lnSpc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Inputs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4FD45E-D117-D04A-08B8-DAB17BA51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68" y="2622240"/>
            <a:ext cx="7274737" cy="56636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00EB80-BE7E-1C1F-05E5-67B5205422C7}"/>
              </a:ext>
            </a:extLst>
          </p:cNvPr>
          <p:cNvSpPr txBox="1"/>
          <p:nvPr/>
        </p:nvSpPr>
        <p:spPr>
          <a:xfrm>
            <a:off x="10287000" y="1903811"/>
            <a:ext cx="1981200" cy="636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0208" lvl="1" algn="l">
              <a:lnSpc>
                <a:spcPts val="4559"/>
              </a:lnSpc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109032" y="117003"/>
            <a:ext cx="2700338" cy="863271"/>
            <a:chOff x="0" y="0"/>
            <a:chExt cx="3600450" cy="1151028"/>
          </a:xfrm>
        </p:grpSpPr>
        <p:sp>
          <p:nvSpPr>
            <p:cNvPr id="3" name="Freeform 3" descr="A close up of a sign  Description automatically generated"/>
            <p:cNvSpPr/>
            <p:nvPr/>
          </p:nvSpPr>
          <p:spPr>
            <a:xfrm>
              <a:off x="0" y="0"/>
              <a:ext cx="3600450" cy="1151001"/>
            </a:xfrm>
            <a:custGeom>
              <a:avLst/>
              <a:gdLst/>
              <a:ahLst/>
              <a:cxnLst/>
              <a:rect l="l" t="t" r="r" b="b"/>
              <a:pathLst>
                <a:path w="3600450" h="1151001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45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-19050"/>
            <a:ext cx="14758988" cy="1085852"/>
            <a:chOff x="0" y="0"/>
            <a:chExt cx="19678650" cy="1447802"/>
          </a:xfrm>
        </p:grpSpPr>
        <p:sp>
          <p:nvSpPr>
            <p:cNvPr id="10" name="Freeform 10" descr="A blue and white background  Description automatically generated with medium confidence"/>
            <p:cNvSpPr/>
            <p:nvPr/>
          </p:nvSpPr>
          <p:spPr>
            <a:xfrm>
              <a:off x="0" y="0"/>
              <a:ext cx="19678650" cy="1447800"/>
            </a:xfrm>
            <a:custGeom>
              <a:avLst/>
              <a:gdLst/>
              <a:ahLst/>
              <a:cxnLst/>
              <a:rect l="l" t="t" r="r" b="b"/>
              <a:pathLst>
                <a:path w="19678650" h="144780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t="-213488" r="-1645" b="-54999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57200" y="1582272"/>
            <a:ext cx="897105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dirty="0">
                <a:solidFill>
                  <a:srgbClr val="21326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166F9-50B0-A9F8-5E03-5DE619FCFC98}"/>
              </a:ext>
            </a:extLst>
          </p:cNvPr>
          <p:cNvSpPr txBox="1"/>
          <p:nvPr/>
        </p:nvSpPr>
        <p:spPr>
          <a:xfrm>
            <a:off x="457200" y="2552700"/>
            <a:ext cx="15011400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latin typeface="Calibri (MS)" panose="020B0604020202020204" charset="0"/>
                <a:cs typeface="Calibri (MS)" panose="020B0604020202020204" charset="0"/>
              </a:rPr>
              <a:t>Demonstrates the effective use of machine learning in agriculture.</a:t>
            </a:r>
          </a:p>
          <a:p>
            <a:endParaRPr lang="en-US" sz="3500" dirty="0">
              <a:latin typeface="Calibri (MS)" panose="020B0604020202020204" charset="0"/>
              <a:cs typeface="Calibri (MS)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latin typeface="Calibri (MS)" panose="020B0604020202020204" charset="0"/>
                <a:cs typeface="Calibri (MS)" panose="020B0604020202020204" charset="0"/>
              </a:rPr>
              <a:t>Provides instant, data-driven crop yield predictions.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latin typeface="Calibri (MS)" panose="020B0604020202020204" charset="0"/>
              <a:cs typeface="Calibri (MS)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latin typeface="Calibri (MS)" panose="020B0604020202020204" charset="0"/>
                <a:cs typeface="Calibri (MS)" panose="020B0604020202020204" charset="0"/>
              </a:rPr>
              <a:t>Empowers farmers and stakeholders to make informed decisions.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latin typeface="Calibri (MS)" panose="020B0604020202020204" charset="0"/>
              <a:cs typeface="Calibri (MS)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latin typeface="Calibri (MS)" panose="020B0604020202020204" charset="0"/>
                <a:cs typeface="Calibri (MS)" panose="020B0604020202020204" charset="0"/>
              </a:rPr>
              <a:t>Supports sustainable and optimized resource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latin typeface="Calibri (MS)" panose="020B0604020202020204" charset="0"/>
              <a:cs typeface="Calibri (MS)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latin typeface="Calibri (MS)" panose="020B0604020202020204" charset="0"/>
                <a:cs typeface="Calibri (MS)" panose="020B0604020202020204" charset="0"/>
              </a:rPr>
              <a:t>Offers an accessible and user-friendly web interface.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latin typeface="Calibri (MS)" panose="020B0604020202020204" charset="0"/>
              <a:cs typeface="Calibri (MS)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latin typeface="Calibri (MS)" panose="020B0604020202020204" charset="0"/>
                <a:cs typeface="Calibri (MS)" panose="020B0604020202020204" charset="0"/>
              </a:rPr>
              <a:t>Lays the groundwork for future advancements in </a:t>
            </a:r>
            <a:r>
              <a:rPr lang="en-US" sz="3500" dirty="0" err="1">
                <a:latin typeface="Calibri (MS)" panose="020B0604020202020204" charset="0"/>
                <a:cs typeface="Calibri (MS)" panose="020B0604020202020204" charset="0"/>
              </a:rPr>
              <a:t>agri</a:t>
            </a:r>
            <a:r>
              <a:rPr lang="en-US" sz="3500" dirty="0">
                <a:latin typeface="Calibri (MS)" panose="020B0604020202020204" charset="0"/>
                <a:cs typeface="Calibri (MS)" panose="020B0604020202020204" charset="0"/>
              </a:rPr>
              <a:t>-tech solutions.</a:t>
            </a:r>
          </a:p>
        </p:txBody>
      </p:sp>
      <p:pic>
        <p:nvPicPr>
          <p:cNvPr id="1026" name="Picture 2" descr="1,200+ Successful African Farmer Stock Photos, Pictures &amp; Royalty-Free  Images - iStock | Successful farmer">
            <a:extLst>
              <a:ext uri="{FF2B5EF4-FFF2-40B4-BE49-F238E27FC236}">
                <a16:creationId xmlns:a16="http://schemas.microsoft.com/office/drawing/2014/main" id="{FD121B9A-9495-EFA6-3AA4-DF422A902F3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2348484"/>
            <a:ext cx="8385048" cy="559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641</Words>
  <Application>Microsoft Office PowerPoint</Application>
  <PresentationFormat>Custom</PresentationFormat>
  <Paragraphs>100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Alice</vt:lpstr>
      <vt:lpstr>Arial Bold</vt:lpstr>
      <vt:lpstr>Arial</vt:lpstr>
      <vt:lpstr>Calibri (MS) Bold</vt:lpstr>
      <vt:lpstr>Calibri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Project PPT Template 2.pptx</dc:title>
  <dc:creator>Priyanshu Deshmukh</dc:creator>
  <cp:lastModifiedBy>Priyanshu Deshmukh</cp:lastModifiedBy>
  <cp:revision>2</cp:revision>
  <dcterms:created xsi:type="dcterms:W3CDTF">2006-08-16T00:00:00Z</dcterms:created>
  <dcterms:modified xsi:type="dcterms:W3CDTF">2025-06-19T17:13:20Z</dcterms:modified>
  <dc:identifier>DAGqzUyGpxw</dc:identifier>
</cp:coreProperties>
</file>